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30"/>
  </p:notesMasterIdLst>
  <p:sldIdLst>
    <p:sldId id="256" r:id="rId5"/>
    <p:sldId id="257" r:id="rId6"/>
    <p:sldId id="258" r:id="rId7"/>
    <p:sldId id="260" r:id="rId8"/>
    <p:sldId id="262" r:id="rId9"/>
    <p:sldId id="28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5" r:id="rId19"/>
    <p:sldId id="280" r:id="rId20"/>
    <p:sldId id="279" r:id="rId21"/>
    <p:sldId id="276" r:id="rId22"/>
    <p:sldId id="284" r:id="rId23"/>
    <p:sldId id="281" r:id="rId24"/>
    <p:sldId id="286" r:id="rId25"/>
    <p:sldId id="289" r:id="rId26"/>
    <p:sldId id="290" r:id="rId27"/>
    <p:sldId id="291" r:id="rId28"/>
    <p:sldId id="282" r:id="rId29"/>
  </p:sldIdLst>
  <p:sldSz cx="9144000" cy="6858000" type="screen4x3"/>
  <p:notesSz cx="6669088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1D6B58-FD34-44AD-878B-0FE24468BFF5}" v="45" dt="2025-02-10T10:08:50.4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0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250" y="0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88" cy="388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5084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54cf0f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54cf0f5160_0_0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g54cf0f5160_0_0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650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4cf0f5160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4cf0f5160_0_7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4cf0f5160_0_7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656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cf0f516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cf0f5160_0_7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cf0f5160_0_7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9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4cf0f5160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4cf0f5160_0_8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54cf0f5160_0_8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435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45beae88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45beae88c_0_1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545beae88c_0_1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45beae88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45beae88c_0_40:notes"/>
          <p:cNvSpPr txBox="1">
            <a:spLocks noGrp="1"/>
          </p:cNvSpPr>
          <p:nvPr>
            <p:ph type="body" idx="1"/>
          </p:nvPr>
        </p:nvSpPr>
        <p:spPr>
          <a:xfrm>
            <a:off x="685638" y="4400712"/>
            <a:ext cx="5486700" cy="36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545beae88c_0_40:notes"/>
          <p:cNvSpPr txBox="1">
            <a:spLocks noGrp="1"/>
          </p:cNvSpPr>
          <p:nvPr>
            <p:ph type="sldNum" idx="12"/>
          </p:nvPr>
        </p:nvSpPr>
        <p:spPr>
          <a:xfrm>
            <a:off x="3885282" y="8685268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54cf0f516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54cf0f5160_0_6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g54cf0f5160_0_6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745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4cf0f516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4cf0f5160_0_1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54cf0f5160_0_1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58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4cf0f516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4cf0f5160_0_1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54cf0f5160_0_1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51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4cf0f516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4cf0f5160_0_2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54cf0f5160_0_2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62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cf0f51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cf0f5160_0_42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54cf0f5160_0_42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92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cf0f51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cf0f5160_0_48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54cf0f5160_0_48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83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4cf0f5160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4cf0f5160_0_54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54cf0f5160_0_54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2312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4cf0f51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4cf0f5160_0_66:notes"/>
          <p:cNvSpPr txBox="1">
            <a:spLocks noGrp="1"/>
          </p:cNvSpPr>
          <p:nvPr>
            <p:ph type="body" idx="1"/>
          </p:nvPr>
        </p:nvSpPr>
        <p:spPr>
          <a:xfrm>
            <a:off x="666750" y="4751388"/>
            <a:ext cx="5335500" cy="3887700"/>
          </a:xfrm>
          <a:prstGeom prst="rect">
            <a:avLst/>
          </a:prstGeom>
        </p:spPr>
        <p:txBody>
          <a:bodyPr spcFirstLastPara="1" wrap="square" lIns="94500" tIns="47250" rIns="94500" bIns="472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54cf0f5160_0_66:notes"/>
          <p:cNvSpPr txBox="1">
            <a:spLocks noGrp="1"/>
          </p:cNvSpPr>
          <p:nvPr>
            <p:ph type="sldNum" idx="12"/>
          </p:nvPr>
        </p:nvSpPr>
        <p:spPr>
          <a:xfrm>
            <a:off x="3778250" y="9377363"/>
            <a:ext cx="2889300" cy="495300"/>
          </a:xfrm>
          <a:prstGeom prst="rect">
            <a:avLst/>
          </a:prstGeom>
        </p:spPr>
        <p:txBody>
          <a:bodyPr spcFirstLastPara="1" wrap="square" lIns="94500" tIns="47250" rIns="94500" bIns="472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71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 descr="voorblad.pd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37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37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760"/>
              </a:spcBef>
              <a:spcAft>
                <a:spcPts val="0"/>
              </a:spcAft>
              <a:buSzPts val="3800"/>
              <a:buFont typeface="Trebuchet MS"/>
              <a:buNone/>
              <a:defRPr sz="3800"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268413" y="5965825"/>
            <a:ext cx="64722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 rot="5400000">
            <a:off x="2481263" y="474663"/>
            <a:ext cx="4694237" cy="711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 rot="5400000">
            <a:off x="4783138" y="2776538"/>
            <a:ext cx="5430837" cy="177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1"/>
          </p:nvPr>
        </p:nvSpPr>
        <p:spPr>
          <a:xfrm rot="5400000">
            <a:off x="1146969" y="1072356"/>
            <a:ext cx="5430837" cy="51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3482975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903788" y="1687513"/>
            <a:ext cx="3484562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Trebuchet M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Trebuchet M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Trebuchet MS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Trebuchet M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Trebuchet MS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B95D7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Trebuchet MS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Font typeface="Trebuchet MS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1200"/>
              <a:buFont typeface="Trebuchet MS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Font typeface="Trebuchet MS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volgblad.pdf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37" cy="60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solidFill>
                  <a:srgbClr val="4B95D7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37" cy="469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4B95D7"/>
              </a:buClr>
              <a:buSzPts val="2800"/>
              <a:buFont typeface="Trebuchet MS"/>
              <a:buChar char="•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4B95D7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B95D7"/>
              </a:buClr>
              <a:buSzPts val="2000"/>
              <a:buFont typeface="Trebuchet MS"/>
              <a:buChar char="•"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B95D7"/>
              </a:buClr>
              <a:buSzPts val="1800"/>
              <a:buFont typeface="Trebuchet MS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4B95D7"/>
              </a:buClr>
              <a:buSzPts val="1600"/>
              <a:buFont typeface="Trebuchet MS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kans.nl/programma/world-teach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uganala.nu/projecten-1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Femke.bijen@iselinge.nl" TargetMode="External"/><Relationship Id="rId7" Type="http://schemas.openxmlformats.org/officeDocument/2006/relationships/hyperlink" Target="mailto:Jeroen.luesink@iselinge.nl" TargetMode="External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in.walterbos@iselinge.nl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Beau.tebrake@iselinge.n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Mandy.blok@iselinge.nl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/>
              <a:t>Voorlichting DT2/DV1 over DT3/DV2</a:t>
            </a:r>
            <a:endParaRPr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br>
              <a:rPr lang="nl-NL" sz="3200" i="1" dirty="0"/>
            </a:br>
            <a:r>
              <a:rPr lang="nl-NL" sz="3200" dirty="0"/>
              <a:t>Studiejaar 2025-2026</a:t>
            </a:r>
            <a:br>
              <a:rPr lang="nl-NL" sz="3200" dirty="0"/>
            </a:br>
            <a:r>
              <a:rPr lang="nl-NL" sz="3200" dirty="0"/>
              <a:t>Informatie over stage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 welke vacature reageer ik?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dirty="0"/>
              <a:t>Bedenk ook: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dirty="0"/>
              <a:t>In welke (doel-)groep heb ik nog niet eerder lesgegeven?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dirty="0"/>
              <a:t>In welke (doel-)groep moet ik nog meer ervaring opdoen?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dirty="0"/>
              <a:t>Welke (doel-)groep of school past er bij de keuzes die ik gemaakt heb in mijn persoonlijke leerroute?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nl-NL" sz="3400"/>
              <a:t>In het sollicitatiegesprek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Bedenk welke keuzes in jouw persoonlijke leerroute consequenties hebben voor je stage (bijvoorbeeld een buitenlandstage). Breng deze ter sprake tijdens het 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Wil je in een bepaalde periode meer stage lopen? Wil je een deel van je stagedagen in een andere groep doorbrengen? Breng ook dat ter sprake in het sollicitatiegesprek.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sz="2600" dirty="0"/>
              <a:t>Stand van zaken studievoortgang.</a:t>
            </a:r>
            <a:endParaRPr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Zelf een plaats?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nl-NL"/>
              <a:t>Je kunt </a:t>
            </a:r>
            <a:r>
              <a:rPr lang="nl-NL" b="1"/>
              <a:t>niet</a:t>
            </a:r>
            <a:r>
              <a:rPr lang="nl-NL"/>
              <a:t> zelf een plaats regelen.</a:t>
            </a:r>
            <a:br>
              <a:rPr lang="nl-NL"/>
            </a:br>
            <a:r>
              <a:rPr lang="nl-NL"/>
              <a:t>Je kunt alleen een stageplaats krijgen via een sollicitatie op een vacature op een opleidingsschool.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Bereikbaarheid stagebureau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Leslie Wal</a:t>
            </a:r>
            <a:endParaRPr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nl-NL" dirty="0"/>
              <a:t>Mail stagebureau@iselinge.nl </a:t>
            </a: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0"/>
          <p:cNvSpPr txBox="1">
            <a:spLocks noGrp="1"/>
          </p:cNvSpPr>
          <p:nvPr>
            <p:ph type="ctrTitle"/>
          </p:nvPr>
        </p:nvSpPr>
        <p:spPr>
          <a:xfrm>
            <a:off x="1268413" y="2157413"/>
            <a:ext cx="6472200" cy="40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Voorlichting </a:t>
            </a:r>
            <a:r>
              <a:rPr lang="nl-NL" dirty="0">
                <a:highlight>
                  <a:srgbClr val="FFFF00"/>
                </a:highlight>
              </a:rPr>
              <a:t>VR2</a:t>
            </a:r>
            <a:endParaRPr lang="nl-NL">
              <a:highlight>
                <a:srgbClr val="FFFF00"/>
              </a:highlight>
            </a:endParaRPr>
          </a:p>
        </p:txBody>
      </p:sp>
      <p:sp>
        <p:nvSpPr>
          <p:cNvPr id="204" name="Google Shape;204;p40"/>
          <p:cNvSpPr txBox="1">
            <a:spLocks noGrp="1"/>
          </p:cNvSpPr>
          <p:nvPr>
            <p:ph type="subTitle" idx="1"/>
          </p:nvPr>
        </p:nvSpPr>
        <p:spPr>
          <a:xfrm>
            <a:off x="1268413" y="2919413"/>
            <a:ext cx="64722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 dirty="0"/>
              <a:t>Studiejaar 2025-2026</a:t>
            </a:r>
            <a:endParaRPr dirty="0"/>
          </a:p>
          <a:p>
            <a:pPr marL="0" lvl="0" indent="0" algn="l" rtl="0">
              <a:spcBef>
                <a:spcPts val="760"/>
              </a:spcBef>
              <a:spcAft>
                <a:spcPts val="0"/>
              </a:spcAft>
              <a:buNone/>
            </a:pPr>
            <a:r>
              <a:rPr lang="nl-NL" dirty="0"/>
              <a:t>Informatie over bijzondere stage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F018B9-9426-C9F8-572B-F2D38C40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Mogelijkheden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5900A6-E444-27F8-7C6A-422301429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Bijzondere stage binnen een vrije module (6 </a:t>
            </a:r>
            <a:r>
              <a:rPr lang="nl-NL" dirty="0" err="1"/>
              <a:t>ects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8 a 10 dagen, verspreid over een blok of 2 blokken</a:t>
            </a:r>
          </a:p>
          <a:p>
            <a:pPr lvl="1"/>
            <a:endParaRPr lang="nl-NL" dirty="0"/>
          </a:p>
          <a:p>
            <a:endParaRPr lang="nl-NL" dirty="0"/>
          </a:p>
          <a:p>
            <a:r>
              <a:rPr lang="nl-NL" dirty="0"/>
              <a:t>1 blok stage in het buitenland</a:t>
            </a:r>
          </a:p>
        </p:txBody>
      </p:sp>
    </p:spTree>
    <p:extLst>
      <p:ext uri="{BB962C8B-B14F-4D97-AF65-F5344CB8AC3E}">
        <p14:creationId xmlns:p14="http://schemas.microsoft.com/office/powerpoint/2010/main" val="323314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619" y="461819"/>
            <a:ext cx="8129732" cy="1095520"/>
          </a:xfrm>
        </p:spPr>
        <p:txBody>
          <a:bodyPr/>
          <a:lstStyle/>
          <a:p>
            <a:r>
              <a:rPr lang="nl-NL" dirty="0"/>
              <a:t>Bijzondere stage binnen de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8792" y="1687513"/>
            <a:ext cx="8039521" cy="4694100"/>
          </a:xfrm>
        </p:spPr>
        <p:txBody>
          <a:bodyPr/>
          <a:lstStyle/>
          <a:p>
            <a:r>
              <a:rPr lang="nl-NL" dirty="0"/>
              <a:t>Vrije module (6 </a:t>
            </a:r>
            <a:r>
              <a:rPr lang="nl-NL" dirty="0" err="1"/>
              <a:t>ects</a:t>
            </a:r>
            <a:r>
              <a:rPr lang="nl-NL" dirty="0"/>
              <a:t>) kan i.p.v. een themamodule. </a:t>
            </a:r>
          </a:p>
          <a:p>
            <a:r>
              <a:rPr lang="nl-NL" dirty="0"/>
              <a:t>In goed overleg met je studiecoach vanuit een concreet plan. </a:t>
            </a:r>
          </a:p>
          <a:p>
            <a:r>
              <a:rPr lang="nl-NL" dirty="0"/>
              <a:t>3 voorwaarden: </a:t>
            </a:r>
          </a:p>
          <a:p>
            <a:pPr lvl="1"/>
            <a:r>
              <a:rPr lang="nl-NL" dirty="0"/>
              <a:t>P gehaald, </a:t>
            </a:r>
          </a:p>
          <a:p>
            <a:pPr lvl="1"/>
            <a:r>
              <a:rPr lang="nl-NL" dirty="0"/>
              <a:t>niet meer dan 10 </a:t>
            </a:r>
            <a:r>
              <a:rPr lang="nl-NL" dirty="0" err="1"/>
              <a:t>ects</a:t>
            </a:r>
            <a:r>
              <a:rPr lang="nl-NL" dirty="0"/>
              <a:t> tekort  </a:t>
            </a:r>
          </a:p>
          <a:p>
            <a:pPr lvl="1"/>
            <a:r>
              <a:rPr lang="nl-NL" dirty="0"/>
              <a:t>inhoud komt niet in een van de themamodules aan bod. </a:t>
            </a:r>
          </a:p>
          <a:p>
            <a:pPr marL="11430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610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64" y="327892"/>
            <a:ext cx="8074314" cy="822035"/>
          </a:xfrm>
        </p:spPr>
        <p:txBody>
          <a:bodyPr/>
          <a:lstStyle/>
          <a:p>
            <a:r>
              <a:rPr lang="nl-NL" dirty="0"/>
              <a:t>Mogelijkheden van bijzondere stages binnen een vrije module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9028" y="1379932"/>
            <a:ext cx="8825943" cy="5642842"/>
          </a:xfrm>
        </p:spPr>
        <p:txBody>
          <a:bodyPr/>
          <a:lstStyle/>
          <a:p>
            <a:pPr marL="114300" indent="0">
              <a:buNone/>
            </a:pPr>
            <a:r>
              <a:rPr lang="nl-NL" dirty="0"/>
              <a:t>Bijvoorbeeld: </a:t>
            </a:r>
          </a:p>
          <a:p>
            <a:r>
              <a:rPr lang="nl-NL" dirty="0"/>
              <a:t>Korte stage op een school in de Randstad of SBO (anders dan via een reguliere vacature op onze opleidingsscholen).</a:t>
            </a:r>
          </a:p>
          <a:p>
            <a:r>
              <a:rPr lang="nl-NL" dirty="0"/>
              <a:t>Korte stage in het voortgezet onderwijs.</a:t>
            </a:r>
          </a:p>
          <a:p>
            <a:r>
              <a:rPr lang="nl-NL" dirty="0"/>
              <a:t>Educatieve uitgever</a:t>
            </a:r>
          </a:p>
          <a:p>
            <a:r>
              <a:rPr lang="nl-NL" dirty="0"/>
              <a:t>Onderzoeksbureau </a:t>
            </a:r>
            <a:r>
              <a:rPr lang="nl-NL" dirty="0" err="1"/>
              <a:t>Iselinge</a:t>
            </a:r>
            <a:r>
              <a:rPr lang="nl-NL" dirty="0"/>
              <a:t> (i.o. met Rosanne e/o Simone)</a:t>
            </a:r>
          </a:p>
          <a:p>
            <a:r>
              <a:rPr lang="nl-NL" dirty="0"/>
              <a:t>Educatieve instelling (ministerie van onderwijs, NME centrum, museum, bibliotheek…….)</a:t>
            </a:r>
          </a:p>
          <a:p>
            <a:r>
              <a:rPr lang="nl-NL" dirty="0"/>
              <a:t>Korte buitenlandervaring binnen vrije module.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265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>
            <a:spLocks noGrp="1"/>
          </p:cNvSpPr>
          <p:nvPr>
            <p:ph type="title"/>
          </p:nvPr>
        </p:nvSpPr>
        <p:spPr>
          <a:xfrm>
            <a:off x="360218" y="703011"/>
            <a:ext cx="8028095" cy="1363249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Mogelijkheden voor een korte  buitenlandervaring binnen vrije module</a:t>
            </a:r>
            <a:br>
              <a:rPr lang="nl-NL" dirty="0"/>
            </a:br>
            <a:endParaRPr dirty="0"/>
          </a:p>
        </p:txBody>
      </p:sp>
      <p:sp>
        <p:nvSpPr>
          <p:cNvPr id="239" name="Google Shape;239;p45"/>
          <p:cNvSpPr txBox="1">
            <a:spLocks noGrp="1"/>
          </p:cNvSpPr>
          <p:nvPr>
            <p:ph type="body" idx="1"/>
          </p:nvPr>
        </p:nvSpPr>
        <p:spPr>
          <a:xfrm>
            <a:off x="360218" y="1687513"/>
            <a:ext cx="8028095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lang="nl-NL" sz="2500" dirty="0"/>
          </a:p>
          <a:p>
            <a:pPr marL="0" lvl="0" indent="0" algn="l" rtl="0">
              <a:lnSpc>
                <a:spcPct val="70000"/>
              </a:lnSpc>
              <a:spcBef>
                <a:spcPts val="390"/>
              </a:spcBef>
              <a:spcAft>
                <a:spcPts val="0"/>
              </a:spcAft>
              <a:buNone/>
            </a:pPr>
            <a:endParaRPr sz="2500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Twee weken weg met </a:t>
            </a:r>
            <a:r>
              <a:rPr lang="nl-NL" dirty="0">
                <a:hlinkClick r:id="rId3"/>
              </a:rPr>
              <a:t>Edukans als </a:t>
            </a:r>
            <a:r>
              <a:rPr lang="nl-NL" dirty="0" err="1">
                <a:hlinkClick r:id="rId3"/>
              </a:rPr>
              <a:t>worldteacher</a:t>
            </a:r>
            <a:r>
              <a:rPr lang="nl-NL" dirty="0"/>
              <a:t> in 2024 o.a. naar Oeganda en Kenia (meelopen met een lokale pabo student en het organiseren van een sportactiviteit) </a:t>
            </a:r>
          </a:p>
          <a:p>
            <a:pPr marL="0" lvl="0" indent="0">
              <a:spcBef>
                <a:spcPts val="0"/>
              </a:spcBef>
              <a:buNone/>
            </a:pPr>
            <a:endParaRPr lang="nl-NL" dirty="0"/>
          </a:p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Met </a:t>
            </a:r>
            <a:r>
              <a:rPr lang="nl-NL" dirty="0">
                <a:hlinkClick r:id="rId4"/>
              </a:rPr>
              <a:t>Stichting </a:t>
            </a:r>
            <a:r>
              <a:rPr lang="nl-NL" dirty="0" err="1">
                <a:hlinkClick r:id="rId4"/>
              </a:rPr>
              <a:t>Buganala</a:t>
            </a:r>
            <a:r>
              <a:rPr lang="nl-NL" dirty="0">
                <a:hlinkClick r:id="rId4"/>
              </a:rPr>
              <a:t> </a:t>
            </a:r>
            <a:r>
              <a:rPr lang="nl-NL" dirty="0"/>
              <a:t>2 a 3 weken naar Gambia (diverse scholen bezoeken, workshops verzorgen op de pabo, introduceren van onderwijsmateriaal) 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leding, overdekt, persoon, Leren&#10;&#10;Automatisch gegenereerde beschrijving">
            <a:extLst>
              <a:ext uri="{FF2B5EF4-FFF2-40B4-BE49-F238E27FC236}">
                <a16:creationId xmlns:a16="http://schemas.microsoft.com/office/drawing/2014/main" id="{6E9D1D90-6F85-0FE6-C45A-52944D91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772" y="4181404"/>
            <a:ext cx="2400301" cy="17940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4C68A8-E84C-0634-04EA-408F6F90F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68580" tIns="34290" rIns="68580" bIns="34290" anchor="t" anchorCtr="0"/>
          <a:lstStyle/>
          <a:p>
            <a:r>
              <a:rPr lang="nl-NL" dirty="0">
                <a:latin typeface="Trebuchet MS"/>
              </a:rPr>
              <a:t>@Onzegambiareis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609048-0AD6-E99C-5ABA-856E51405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36" y="4682659"/>
            <a:ext cx="3861353" cy="1900028"/>
          </a:xfrm>
        </p:spPr>
        <p:txBody>
          <a:bodyPr spcFirstLastPara="1" wrap="square" lIns="68580" tIns="34290" rIns="68580" bIns="34290" anchor="t" anchorCtr="0"/>
          <a:lstStyle/>
          <a:p>
            <a:pPr marL="0" indent="0">
              <a:buNone/>
            </a:pPr>
            <a:r>
              <a:rPr lang="nl-NL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Femke.bijen@iselinge.nl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Mandy.blok@iselinge.nl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Beau.tebrake@iselinge.nl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Lorin.walterbos@iselinge.nl</a:t>
            </a:r>
            <a:endParaRPr lang="nl-NL" sz="1200"/>
          </a:p>
          <a:p>
            <a:pPr marL="0" indent="0">
              <a:buNone/>
            </a:pPr>
            <a:r>
              <a:rPr lang="nl-NL" sz="12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Jeroen.luesink@iselinge.nl</a:t>
            </a:r>
            <a:r>
              <a:rPr lang="nl-NL" sz="1200" dirty="0"/>
              <a:t> </a:t>
            </a:r>
          </a:p>
        </p:txBody>
      </p:sp>
      <p:pic>
        <p:nvPicPr>
          <p:cNvPr id="6" name="Afbeelding 5" descr="Afbeelding met kleding, persoon, Kinderkunst, Leren&#10;&#10;Automatisch gegenereerde beschrijving">
            <a:extLst>
              <a:ext uri="{FF2B5EF4-FFF2-40B4-BE49-F238E27FC236}">
                <a16:creationId xmlns:a16="http://schemas.microsoft.com/office/drawing/2014/main" id="{01FF695B-9F84-722C-497A-E6F2CD11F26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4063" r="518"/>
          <a:stretch/>
        </p:blipFill>
        <p:spPr>
          <a:xfrm>
            <a:off x="2289894" y="1987414"/>
            <a:ext cx="1767003" cy="2025746"/>
          </a:xfrm>
          <a:prstGeom prst="rect">
            <a:avLst/>
          </a:prstGeom>
        </p:spPr>
      </p:pic>
      <p:pic>
        <p:nvPicPr>
          <p:cNvPr id="7" name="Afbeelding 6" descr="Afbeelding met kleding, persoon, schoeisel, hemel&#10;&#10;Automatisch gegenereerde beschrijving">
            <a:extLst>
              <a:ext uri="{FF2B5EF4-FFF2-40B4-BE49-F238E27FC236}">
                <a16:creationId xmlns:a16="http://schemas.microsoft.com/office/drawing/2014/main" id="{B006043A-FCE6-EDA2-2853-7FDD7F5B4A8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083" r="-153" b="9920"/>
          <a:stretch/>
        </p:blipFill>
        <p:spPr>
          <a:xfrm>
            <a:off x="6763858" y="4164265"/>
            <a:ext cx="1928840" cy="1894370"/>
          </a:xfrm>
          <a:prstGeom prst="rect">
            <a:avLst/>
          </a:prstGeom>
        </p:spPr>
      </p:pic>
      <p:pic>
        <p:nvPicPr>
          <p:cNvPr id="8" name="Afbeelding 7" descr="Afbeelding met kleding, persoon, schoeisel, overdekt&#10;&#10;Automatisch gegenereerde beschrijving">
            <a:extLst>
              <a:ext uri="{FF2B5EF4-FFF2-40B4-BE49-F238E27FC236}">
                <a16:creationId xmlns:a16="http://schemas.microsoft.com/office/drawing/2014/main" id="{2D2C2DDE-0FAD-C5B3-F4E4-CA7E2A37CB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514" y="1974942"/>
            <a:ext cx="1925293" cy="2564296"/>
          </a:xfrm>
          <a:prstGeom prst="rect">
            <a:avLst/>
          </a:prstGeom>
        </p:spPr>
      </p:pic>
      <p:pic>
        <p:nvPicPr>
          <p:cNvPr id="9" name="Afbeelding 8" descr="Buganala | Doetinchem">
            <a:extLst>
              <a:ext uri="{FF2B5EF4-FFF2-40B4-BE49-F238E27FC236}">
                <a16:creationId xmlns:a16="http://schemas.microsoft.com/office/drawing/2014/main" id="{CD1C56DB-12A1-5FDF-42B0-95A1B47B2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8388" y="1995871"/>
            <a:ext cx="2607469" cy="985838"/>
          </a:xfrm>
          <a:prstGeom prst="rect">
            <a:avLst/>
          </a:prstGeom>
        </p:spPr>
      </p:pic>
      <p:pic>
        <p:nvPicPr>
          <p:cNvPr id="10" name="Afbeelding 9" descr="Afbeelding met kleding, overdekt, persoon, meubels&#10;&#10;Automatisch gegenereerde beschrijving">
            <a:extLst>
              <a:ext uri="{FF2B5EF4-FFF2-40B4-BE49-F238E27FC236}">
                <a16:creationId xmlns:a16="http://schemas.microsoft.com/office/drawing/2014/main" id="{17E6E198-CCE7-BFF6-735B-9F5D87093C1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-357" t="15322" r="357"/>
          <a:stretch/>
        </p:blipFill>
        <p:spPr>
          <a:xfrm>
            <a:off x="4380655" y="1962843"/>
            <a:ext cx="1859023" cy="207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1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Inhoud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De stage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nl-NL" dirty="0"/>
              <a:t>DT3: werkplekstage</a:t>
            </a:r>
            <a:br>
              <a:rPr lang="nl-NL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Solliciteren</a:t>
            </a:r>
            <a:br>
              <a:rPr lang="nl-NL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Buitenlandstage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854" y="715243"/>
            <a:ext cx="7119900" cy="606300"/>
          </a:xfrm>
        </p:spPr>
        <p:txBody>
          <a:bodyPr/>
          <a:lstStyle/>
          <a:p>
            <a:r>
              <a:rPr lang="nl-NL" dirty="0"/>
              <a:t>Buitenlandstage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425" y="1687513"/>
            <a:ext cx="7605888" cy="4694100"/>
          </a:xfrm>
        </p:spPr>
        <p:txBody>
          <a:bodyPr/>
          <a:lstStyle/>
          <a:p>
            <a:r>
              <a:rPr lang="nl-NL" dirty="0"/>
              <a:t>10 weken (1 blok naar het buitenland) </a:t>
            </a:r>
          </a:p>
          <a:p>
            <a:r>
              <a:rPr lang="nl-NL" dirty="0"/>
              <a:t>Gekoppeld aan een module: </a:t>
            </a:r>
            <a:r>
              <a:rPr lang="nl-NL" dirty="0" err="1"/>
              <a:t>leeftijdspecialisatie</a:t>
            </a:r>
            <a:r>
              <a:rPr lang="nl-NL" dirty="0"/>
              <a:t> of een themamodule.</a:t>
            </a:r>
          </a:p>
          <a:p>
            <a:endParaRPr lang="nl-NL" dirty="0"/>
          </a:p>
          <a:p>
            <a:r>
              <a:rPr lang="nl-NL" dirty="0"/>
              <a:t>4 dagen in de school waarvan 3 dagen in de klas.</a:t>
            </a:r>
          </a:p>
          <a:p>
            <a:endParaRPr lang="nl-NL" dirty="0"/>
          </a:p>
          <a:p>
            <a:r>
              <a:rPr lang="nl-NL" dirty="0"/>
              <a:t>15 dagen mindering op de werkplekstage in Nederland</a:t>
            </a:r>
          </a:p>
        </p:txBody>
      </p:sp>
    </p:spTree>
    <p:extLst>
      <p:ext uri="{BB962C8B-B14F-4D97-AF65-F5344CB8AC3E}">
        <p14:creationId xmlns:p14="http://schemas.microsoft.com/office/powerpoint/2010/main" val="426474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4B98E-BDDC-3D56-FBBC-2A42E41C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een buitenlandstage?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73B2B8-4BE2-90AC-151C-DB91190FA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3E98C6-9781-0B8D-90E9-E9536BD70E07}"/>
              </a:ext>
            </a:extLst>
          </p:cNvPr>
          <p:cNvSpPr txBox="1"/>
          <p:nvPr/>
        </p:nvSpPr>
        <p:spPr>
          <a:xfrm>
            <a:off x="1150069" y="1687513"/>
            <a:ext cx="723824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800" dirty="0"/>
              <a:t>• </a:t>
            </a:r>
            <a:r>
              <a:rPr lang="nl-NL" sz="2800" dirty="0">
                <a:highlight>
                  <a:srgbClr val="FFFF00"/>
                </a:highlight>
              </a:rPr>
              <a:t>In een ander land zijn ze verder met een</a:t>
            </a:r>
            <a:r>
              <a:rPr lang="nl-NL" sz="2800" dirty="0"/>
              <a:t> bepaald vakgebied, doelgroep, innovatie. </a:t>
            </a:r>
          </a:p>
          <a:p>
            <a:r>
              <a:rPr lang="nl-NL" sz="2800" dirty="0"/>
              <a:t>• Ervaring van ‘de minderheid’ zijn. </a:t>
            </a:r>
          </a:p>
          <a:p>
            <a:r>
              <a:rPr lang="nl-NL" sz="2800" dirty="0"/>
              <a:t>• Leren lesgeven met weinig materialen </a:t>
            </a:r>
          </a:p>
          <a:p>
            <a:r>
              <a:rPr lang="nl-NL" sz="2800" dirty="0"/>
              <a:t>• Andere cultuur en talen. </a:t>
            </a:r>
          </a:p>
          <a:p>
            <a:r>
              <a:rPr lang="nl-NL" sz="2800" dirty="0"/>
              <a:t>• Leven, werken, studeren in een multiculturele klas/hbo/uni/samenleving. </a:t>
            </a:r>
          </a:p>
          <a:p>
            <a:r>
              <a:rPr lang="nl-NL" sz="2800" dirty="0"/>
              <a:t>• Zelfstandig functioneren in een nieuwe omgeving</a:t>
            </a:r>
          </a:p>
        </p:txBody>
      </p:sp>
    </p:spTree>
    <p:extLst>
      <p:ext uri="{BB962C8B-B14F-4D97-AF65-F5344CB8AC3E}">
        <p14:creationId xmlns:p14="http://schemas.microsoft.com/office/powerpoint/2010/main" val="3602642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A0EFB-6328-7E43-C867-92CAFB27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94" y="75415"/>
            <a:ext cx="7898119" cy="650450"/>
          </a:xfrm>
        </p:spPr>
        <p:txBody>
          <a:bodyPr/>
          <a:lstStyle/>
          <a:p>
            <a:r>
              <a:rPr lang="nl-NL" dirty="0"/>
              <a:t>Waarheen?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E64A07-0E98-7BD4-EA6F-C09C11F0F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696" y="1131216"/>
            <a:ext cx="8284618" cy="5250397"/>
          </a:xfrm>
        </p:spPr>
        <p:txBody>
          <a:bodyPr/>
          <a:lstStyle/>
          <a:p>
            <a:r>
              <a:rPr lang="nl-NL" dirty="0"/>
              <a:t>Je kunt stage lopen op elke (basis)school in de wereld die voldoet aan de criteria: </a:t>
            </a:r>
          </a:p>
          <a:p>
            <a:pPr lvl="1"/>
            <a:r>
              <a:rPr lang="nl-NL" dirty="0"/>
              <a:t>• Je krijgt wekelijks begeleiding. </a:t>
            </a:r>
          </a:p>
          <a:p>
            <a:pPr lvl="1"/>
            <a:r>
              <a:rPr lang="nl-NL" dirty="0"/>
              <a:t>• Je vult geen open vacature op. </a:t>
            </a:r>
          </a:p>
          <a:p>
            <a:pPr lvl="1"/>
            <a:r>
              <a:rPr lang="nl-NL" dirty="0"/>
              <a:t>• Directeur en mentor ondertekenen contract m.b.t. aantal stagedagen, inhoud en begeleiding.</a:t>
            </a:r>
          </a:p>
          <a:p>
            <a:pPr lvl="1"/>
            <a:endParaRPr lang="nl-NL" dirty="0"/>
          </a:p>
          <a:p>
            <a:pPr marL="571500" lvl="1" indent="0">
              <a:buNone/>
            </a:pPr>
            <a:r>
              <a:rPr lang="nl-NL" dirty="0"/>
              <a:t>Binnen Radiant elk jaar:</a:t>
            </a:r>
          </a:p>
          <a:p>
            <a:pPr marL="571500" lvl="1" indent="0">
              <a:buNone/>
            </a:pPr>
            <a:r>
              <a:rPr lang="nl-NL" dirty="0"/>
              <a:t>4 plekken Nepal; </a:t>
            </a:r>
          </a:p>
          <a:p>
            <a:pPr marL="571500" lvl="1" indent="0">
              <a:buNone/>
            </a:pPr>
            <a:r>
              <a:rPr lang="nl-NL" dirty="0"/>
              <a:t>4 plekken Suriname; </a:t>
            </a:r>
          </a:p>
          <a:p>
            <a:pPr marL="571500" lvl="1" indent="0">
              <a:buNone/>
            </a:pPr>
            <a:r>
              <a:rPr lang="nl-NL" dirty="0"/>
              <a:t>2 plekken Curaçao, </a:t>
            </a:r>
          </a:p>
          <a:p>
            <a:pPr marL="571500" lvl="1" indent="0">
              <a:buNone/>
            </a:pPr>
            <a:r>
              <a:rPr lang="nl-NL" dirty="0"/>
              <a:t>2 plekken Aruba of 2 plekken Bonaire</a:t>
            </a:r>
          </a:p>
        </p:txBody>
      </p:sp>
    </p:spTree>
    <p:extLst>
      <p:ext uri="{BB962C8B-B14F-4D97-AF65-F5344CB8AC3E}">
        <p14:creationId xmlns:p14="http://schemas.microsoft.com/office/powerpoint/2010/main" val="423187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017FB-5D5C-8DCB-B042-03A28010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Voorwaarden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BA371B-B224-B836-2D38-C61D10D71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2DA0AA1-A867-BE63-49E7-13BD62FFBC93}"/>
              </a:ext>
            </a:extLst>
          </p:cNvPr>
          <p:cNvSpPr txBox="1"/>
          <p:nvPr/>
        </p:nvSpPr>
        <p:spPr>
          <a:xfrm>
            <a:off x="1268413" y="1686380"/>
            <a:ext cx="7119900" cy="403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● </a:t>
            </a:r>
          </a:p>
          <a:p>
            <a:endParaRPr lang="nl-NL" dirty="0"/>
          </a:p>
          <a:p>
            <a:r>
              <a:rPr lang="nl-NL" sz="2000" dirty="0"/>
              <a:t>Je voldoet aan het volgende: </a:t>
            </a:r>
          </a:p>
          <a:p>
            <a:r>
              <a:rPr lang="nl-NL" sz="2000" dirty="0"/>
              <a:t>	○ Alle stages gehaald met een voldoende of goed. </a:t>
            </a:r>
          </a:p>
          <a:p>
            <a:r>
              <a:rPr lang="nl-NL" sz="2000" dirty="0"/>
              <a:t>	○ Maximaal 10 </a:t>
            </a:r>
            <a:r>
              <a:rPr lang="nl-NL" sz="2000" dirty="0" err="1"/>
              <a:t>stp</a:t>
            </a:r>
            <a:r>
              <a:rPr lang="nl-NL" sz="2000" dirty="0"/>
              <a:t>. tekort bij aanmelding. </a:t>
            </a:r>
          </a:p>
          <a:p>
            <a:r>
              <a:rPr lang="nl-NL" sz="2000" dirty="0"/>
              <a:t>	○ Voldoende lichamelijk en psychisch gezond. </a:t>
            </a:r>
          </a:p>
          <a:p>
            <a:r>
              <a:rPr lang="nl-NL" sz="2000" dirty="0"/>
              <a:t>	○ Improvisatievermogen en sociale vaardigheden. </a:t>
            </a:r>
          </a:p>
          <a:p>
            <a:r>
              <a:rPr lang="nl-NL" sz="2000" dirty="0"/>
              <a:t>	○ Je beheerst de instructietaal van het land op B2 	niveau. </a:t>
            </a:r>
          </a:p>
          <a:p>
            <a:r>
              <a:rPr lang="nl-NL" sz="2000" dirty="0"/>
              <a:t>	○ Je hebt een realistische planning. </a:t>
            </a:r>
          </a:p>
          <a:p>
            <a:r>
              <a:rPr lang="nl-NL" sz="2000" dirty="0"/>
              <a:t>	</a:t>
            </a:r>
          </a:p>
          <a:p>
            <a:r>
              <a:rPr lang="nl-NL" sz="2000" dirty="0"/>
              <a:t>We doen dossieronderzoek en overleggen met jouw studiecoach, schoolopleider</a:t>
            </a:r>
          </a:p>
        </p:txBody>
      </p:sp>
    </p:spTree>
    <p:extLst>
      <p:ext uri="{BB962C8B-B14F-4D97-AF65-F5344CB8AC3E}">
        <p14:creationId xmlns:p14="http://schemas.microsoft.com/office/powerpoint/2010/main" val="709112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6220D-D96B-BC38-0BAE-E65BF6F0D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-141402"/>
            <a:ext cx="8058375" cy="904973"/>
          </a:xfrm>
        </p:spPr>
        <p:txBody>
          <a:bodyPr/>
          <a:lstStyle/>
          <a:p>
            <a:r>
              <a:rPr lang="nl-NL" dirty="0"/>
              <a:t>Wat moet je nu al regelen?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9AA22B-630B-7851-3CD3-E264AC6F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974" y="923827"/>
            <a:ext cx="9012025" cy="5457786"/>
          </a:xfrm>
        </p:spPr>
        <p:txBody>
          <a:bodyPr/>
          <a:lstStyle/>
          <a:p>
            <a:r>
              <a:rPr lang="nl-NL" dirty="0"/>
              <a:t>Gesprek met jouw studiecoach </a:t>
            </a:r>
          </a:p>
          <a:p>
            <a:r>
              <a:rPr lang="nl-NL" dirty="0"/>
              <a:t>Check de voorwaarden. Wees eerlijk naar jezelf! </a:t>
            </a:r>
          </a:p>
          <a:p>
            <a:r>
              <a:rPr lang="nl-NL" dirty="0"/>
              <a:t>Opgeven met het opgaveformulier voor 6 april</a:t>
            </a:r>
          </a:p>
          <a:p>
            <a:r>
              <a:rPr lang="nl-NL" dirty="0"/>
              <a:t>Bereid je voor: wat wil je leren, waarom kun je dat beter leren in het buitenland, hoe past de buitenlandstage in jouw leerroute? </a:t>
            </a:r>
          </a:p>
          <a:p>
            <a:r>
              <a:rPr lang="nl-NL" dirty="0"/>
              <a:t>Maak al een eerste inschatting van de kosten </a:t>
            </a:r>
          </a:p>
          <a:p>
            <a:r>
              <a:rPr lang="nl-NL" dirty="0"/>
              <a:t>Gesprek plannen met de coördinator internationalisering (Ellen Domke of Ester Tuenter, mag in </a:t>
            </a:r>
            <a:r>
              <a:rPr lang="nl-NL" dirty="0" err="1"/>
              <a:t>meertallen</a:t>
            </a:r>
            <a:r>
              <a:rPr lang="nl-NL" dirty="0"/>
              <a:t> week 25-31 maart). </a:t>
            </a:r>
          </a:p>
          <a:p>
            <a:r>
              <a:rPr lang="nl-NL" dirty="0"/>
              <a:t>Neem je wens mee in de sollicitatiegesprekken</a:t>
            </a:r>
          </a:p>
        </p:txBody>
      </p:sp>
    </p:spTree>
    <p:extLst>
      <p:ext uri="{BB962C8B-B14F-4D97-AF65-F5344CB8AC3E}">
        <p14:creationId xmlns:p14="http://schemas.microsoft.com/office/powerpoint/2010/main" val="121569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39001-2974-2761-8DB7-C70DE659E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Nog vragen?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6526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Stage DT3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Werkplekstage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Een stage van een jaar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15 studiepunten</a:t>
            </a:r>
            <a:endParaRPr dirty="0"/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nl-NL" dirty="0"/>
              <a:t>Eén dag per week op de werkplek minimaal 45 dagen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Voorwaarden werkplekstage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 dirty="0"/>
              <a:t>Om toegelaten te worden tot de werkplekstage dient de student alle voorgaande stages met minimaal een voldoende afgesloten.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Informatie naar scholen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Sollicitatieprocedure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nl-NL" sz="2400"/>
              <a:t>Bereikbaarheid stagebureau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Sollicitatieprocedure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Iedereen solliciteert: 1e ronde </a:t>
            </a:r>
            <a:r>
              <a:rPr lang="nl-NL" b="1" dirty="0">
                <a:solidFill>
                  <a:srgbClr val="FF0000"/>
                </a:solidFill>
              </a:rPr>
              <a:t>2</a:t>
            </a:r>
            <a:r>
              <a:rPr lang="nl-NL" dirty="0"/>
              <a:t> brieven met cv naar opleidingsscholen. 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Overzicht beschikbare plaatsen op #OnderwijsOnline. 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Er zijn ook vacatures in het speciaal (basis-)onderwijs, zie curriculumgids</a:t>
            </a:r>
          </a:p>
          <a:p>
            <a:pPr marL="342900" lvl="0">
              <a:spcBef>
                <a:spcPts val="480"/>
              </a:spcBef>
              <a:buSzPts val="2400"/>
            </a:pPr>
            <a:r>
              <a:rPr lang="nl-NL" dirty="0"/>
              <a:t>Montessori &gt; (facultatieve) voorlichting </a:t>
            </a:r>
          </a:p>
          <a:p>
            <a:pPr marL="342900" lvl="0">
              <a:spcBef>
                <a:spcPts val="480"/>
              </a:spcBef>
              <a:buSzPts val="2400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1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778556" y="476387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Sollicitatieprocedure</a:t>
            </a:r>
            <a:endParaRPr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778555" y="1197655"/>
            <a:ext cx="7875587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lnSpc>
                <a:spcPct val="80000"/>
              </a:lnSpc>
              <a:spcBef>
                <a:spcPts val="0"/>
              </a:spcBef>
              <a:buSzPts val="1900"/>
            </a:pPr>
            <a:r>
              <a:rPr lang="nl-NL" sz="2000" dirty="0"/>
              <a:t>Solliciteren vanaf 2 april tot en met 11 april 2025.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Vaste week voor de sollicitatiegesprekken week 20 12 mei tot en met 16 mei 2025.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In week 21 op 19/20 mei geven de scholen aan de studenten door wie er welkom zijn.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Student geeft op 21 mei aan de opleidingsschool door waar hij/zij graag hun werkplek- of </a:t>
            </a:r>
            <a:r>
              <a:rPr lang="nl-NL" sz="2000" dirty="0" err="1"/>
              <a:t>liostage</a:t>
            </a:r>
            <a:r>
              <a:rPr lang="nl-NL" sz="2000" dirty="0"/>
              <a:t> wil gaan doen.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Scholen geven in week 21, op 22 of 23 mei 2025 door aan het stagebureau wie ze hebben aangenomen.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Stagebureau zorgt ervoor dat de overzichten weer zijn bijgewerkt voor de tweede ronde.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dirty="0"/>
              <a:t>Week 23 vanaf 2 juni 2025 start de tweede ronde. Voor studenten die dan nog geen plaats hebben kunnen verder gaan met solliciteren.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>
              <a:lnSpc>
                <a:spcPct val="80000"/>
              </a:lnSpc>
              <a:spcBef>
                <a:spcPts val="380"/>
              </a:spcBef>
              <a:buSzPts val="1900"/>
            </a:pPr>
            <a:r>
              <a:rPr lang="nl-NL" sz="2000" i="1" dirty="0"/>
              <a:t>Drie keer gesolliciteerd en nog geen stageplek? Neem contact op met je </a:t>
            </a:r>
            <a:r>
              <a:rPr lang="nl-NL" sz="2000" i="1" u="sng" dirty="0"/>
              <a:t>studiecoach</a:t>
            </a:r>
            <a:r>
              <a:rPr lang="nl-NL" sz="2000" i="1" dirty="0"/>
              <a:t>. Samen bespreek je waar je aan kunt werken/wat jou kan helpen. Ook het stagebureau kan met je meekijken op welke scholen je kunt solliciteren</a:t>
            </a:r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2000" dirty="0"/>
          </a:p>
          <a:p>
            <a:pPr marL="342900" lvl="0">
              <a:lnSpc>
                <a:spcPct val="80000"/>
              </a:lnSpc>
              <a:spcBef>
                <a:spcPts val="380"/>
              </a:spcBef>
              <a:buSzPts val="1900"/>
            </a:pPr>
            <a:endParaRPr lang="nl-NL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Solliciteren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</a:rPr>
              <a:t>Hoe schrijf je een goede sollicitatiebrief? Zie </a:t>
            </a:r>
            <a:r>
              <a:rPr lang="nl-NL" sz="2600" dirty="0" err="1">
                <a:latin typeface="Trebuchet MS" panose="020B0603020202020204" pitchFamily="34" charset="0"/>
              </a:rPr>
              <a:t>powerpoint</a:t>
            </a:r>
            <a:r>
              <a:rPr lang="nl-NL" sz="2600" dirty="0">
                <a:latin typeface="Trebuchet MS" panose="020B0603020202020204" pitchFamily="34" charset="0"/>
              </a:rPr>
              <a:t> in #</a:t>
            </a:r>
            <a:r>
              <a:rPr lang="nl-NL" sz="2600" dirty="0" err="1">
                <a:latin typeface="Trebuchet MS" panose="020B0603020202020204" pitchFamily="34" charset="0"/>
              </a:rPr>
              <a:t>OnderwijsOnline</a:t>
            </a:r>
            <a:br>
              <a:rPr lang="nl-NL" sz="2600" dirty="0">
                <a:latin typeface="Trebuchet MS" panose="020B0603020202020204" pitchFamily="34" charset="0"/>
                <a:ea typeface="Consolas"/>
                <a:cs typeface="Consolas"/>
                <a:sym typeface="Consolas"/>
              </a:rPr>
            </a:br>
            <a:endParaRPr dirty="0">
              <a:latin typeface="Trebuchet MS" panose="020B0603020202020204" pitchFamily="34" charset="0"/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</a:rPr>
              <a:t>Hoe voer ik een goed sollicitatiegesprek? </a:t>
            </a:r>
            <a:br>
              <a:rPr lang="nl-NL" sz="2600" dirty="0">
                <a:latin typeface="Trebuchet MS" panose="020B0603020202020204" pitchFamily="34" charset="0"/>
              </a:rPr>
            </a:br>
            <a:r>
              <a:rPr lang="nl-NL" sz="2600" dirty="0">
                <a:latin typeface="Trebuchet MS" panose="020B0603020202020204" pitchFamily="34" charset="0"/>
              </a:rPr>
              <a:t>De sollicitatiegesprekken gaan volgens de STARR methode, deze staat in </a:t>
            </a:r>
            <a:r>
              <a:rPr lang="nl-NL" sz="2600" dirty="0" err="1">
                <a:latin typeface="Trebuchet MS" panose="020B0603020202020204" pitchFamily="34" charset="0"/>
              </a:rPr>
              <a:t>OnderwijsOnline</a:t>
            </a:r>
            <a:endParaRPr sz="2600" dirty="0">
              <a:latin typeface="Trebuchet MS" panose="020B0603020202020204" pitchFamily="34" charset="0"/>
            </a:endParaRPr>
          </a:p>
          <a:p>
            <a:pPr marL="3429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nl-NL" sz="2600" dirty="0">
                <a:latin typeface="Trebuchet MS" panose="020B0603020202020204" pitchFamily="34" charset="0"/>
              </a:rPr>
              <a:t> </a:t>
            </a:r>
            <a:endParaRPr sz="2600" dirty="0">
              <a:latin typeface="Trebuchet MS" panose="020B0603020202020204" pitchFamily="34" charset="0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nl-NL" sz="2600" dirty="0">
                <a:latin typeface="Trebuchet MS" panose="020B0603020202020204" pitchFamily="34" charset="0"/>
                <a:ea typeface="Consolas"/>
                <a:cs typeface="Consolas"/>
                <a:sym typeface="Consolas"/>
              </a:rPr>
              <a:t>Informatie -&gt; Stage -&gt; Vacatures werkplekleren of eindstages</a:t>
            </a:r>
            <a:endParaRPr sz="2600" dirty="0">
              <a:latin typeface="Trebuchet MS" panose="020B0603020202020204" pitchFamily="34" charset="0"/>
            </a:endParaRPr>
          </a:p>
        </p:txBody>
      </p:sp>
      <p:sp>
        <p:nvSpPr>
          <p:cNvPr id="2" name="Explosie 1 1">
            <a:extLst>
              <a:ext uri="{FF2B5EF4-FFF2-40B4-BE49-F238E27FC236}">
                <a16:creationId xmlns:a16="http://schemas.microsoft.com/office/drawing/2014/main" id="{CB435F9C-387E-9FDB-B578-A74C2713002D}"/>
              </a:ext>
            </a:extLst>
          </p:cNvPr>
          <p:cNvSpPr/>
          <p:nvPr/>
        </p:nvSpPr>
        <p:spPr>
          <a:xfrm>
            <a:off x="6738257" y="-631144"/>
            <a:ext cx="3145971" cy="2318657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CV in CANVA?</a:t>
            </a:r>
          </a:p>
          <a:p>
            <a:pPr algn="ctr"/>
            <a:r>
              <a:rPr lang="nl-NL" b="1" dirty="0">
                <a:solidFill>
                  <a:schemeClr val="tx1"/>
                </a:solidFill>
                <a:latin typeface="Trebuchet MS" panose="020B0703020202090204" pitchFamily="34" charset="0"/>
              </a:rPr>
              <a:t>Pas op &gt; Spam!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268413" y="950913"/>
            <a:ext cx="7119900" cy="60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 welke vacature reageer ik?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268413" y="1687513"/>
            <a:ext cx="7119900" cy="46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600" dirty="0"/>
              <a:t>Bedenk bijvoorbeeld: 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biedt mij de uitdagingen die ik zoek?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een visie die bij mij past?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Welke school heeft </a:t>
            </a:r>
            <a:r>
              <a:rPr lang="nl-NL" sz="2600" dirty="0" err="1"/>
              <a:t>schoolontwikkelthema’s</a:t>
            </a:r>
            <a:r>
              <a:rPr lang="nl-NL" sz="2600" dirty="0"/>
              <a:t> die passen bij wat ik wil leren?</a:t>
            </a:r>
            <a:endParaRPr sz="2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-NL" sz="2600" dirty="0"/>
              <a:t>Met welk type school (ligging, grootte, populatie, concept,..) wil ik nog ervaring opdoen?</a:t>
            </a:r>
            <a:endParaRPr sz="2600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4A0C7416F99448A6FBC2806CF6126" ma:contentTypeVersion="16" ma:contentTypeDescription="Een nieuw document maken." ma:contentTypeScope="" ma:versionID="2e4778d6d9b66fbbd97532ce57345606">
  <xsd:schema xmlns:xsd="http://www.w3.org/2001/XMLSchema" xmlns:xs="http://www.w3.org/2001/XMLSchema" xmlns:p="http://schemas.microsoft.com/office/2006/metadata/properties" xmlns:ns2="482e68f2-a825-47fe-942f-645179b97d06" xmlns:ns3="f0bbb85a-719a-4743-88d2-01dc7aa508eb" targetNamespace="http://schemas.microsoft.com/office/2006/metadata/properties" ma:root="true" ma:fieldsID="fa39391e3f2f3c442853d9f9fc854110" ns2:_="" ns3:_="">
    <xsd:import namespace="482e68f2-a825-47fe-942f-645179b97d06"/>
    <xsd:import namespace="f0bbb85a-719a-4743-88d2-01dc7aa50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e68f2-a825-47fe-942f-645179b97d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4dd16f31-e6cd-40e5-b524-3fbf5cb652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bb85a-719a-4743-88d2-01dc7aa508e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2e68f2-a825-47fe-942f-645179b97d0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2285F1-C22E-44FB-8CC6-42A12B883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2e68f2-a825-47fe-942f-645179b97d06"/>
    <ds:schemaRef ds:uri="f0bbb85a-719a-4743-88d2-01dc7aa50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ECF74E-7578-416F-BFB6-843137371B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5CD460-7841-4C03-9425-F529AB993BFD}">
  <ds:schemaRefs>
    <ds:schemaRef ds:uri="http://schemas.microsoft.com/office/2006/metadata/properties"/>
    <ds:schemaRef ds:uri="http://schemas.microsoft.com/office/infopath/2007/PartnerControls"/>
    <ds:schemaRef ds:uri="482e68f2-a825-47fe-942f-645179b97d0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1194</Words>
  <Application>Microsoft Office PowerPoint</Application>
  <PresentationFormat>Diavoorstelling (4:3)</PresentationFormat>
  <Paragraphs>160</Paragraphs>
  <Slides>25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Aangepast ontwerp</vt:lpstr>
      <vt:lpstr>Voorlichting DT2/DV1 over DT3/DV2</vt:lpstr>
      <vt:lpstr>Inhoud</vt:lpstr>
      <vt:lpstr>Stage DT3</vt:lpstr>
      <vt:lpstr>Voorwaarden werkplekstage</vt:lpstr>
      <vt:lpstr>Solliciteren</vt:lpstr>
      <vt:lpstr>Sollicitatieprocedure </vt:lpstr>
      <vt:lpstr>Sollicitatieprocedure</vt:lpstr>
      <vt:lpstr>Solliciteren</vt:lpstr>
      <vt:lpstr>Op welke vacature reageer ik?</vt:lpstr>
      <vt:lpstr>Op welke vacature reageer ik?</vt:lpstr>
      <vt:lpstr>In het sollicitatiegesprek</vt:lpstr>
      <vt:lpstr>Zelf een plaats?</vt:lpstr>
      <vt:lpstr>Bereikbaarheid stagebureau</vt:lpstr>
      <vt:lpstr>Voorlichting VR2</vt:lpstr>
      <vt:lpstr>Mogelijkheden</vt:lpstr>
      <vt:lpstr>Bijzondere stage binnen de vrije module</vt:lpstr>
      <vt:lpstr>Mogelijkheden van bijzondere stages binnen een vrije module</vt:lpstr>
      <vt:lpstr>Mogelijkheden voor een korte  buitenlandervaring binnen vrije module </vt:lpstr>
      <vt:lpstr>@Onzegambiareis</vt:lpstr>
      <vt:lpstr>Buitenlandstage </vt:lpstr>
      <vt:lpstr>Waarom een buitenlandstage?</vt:lpstr>
      <vt:lpstr>Waarheen?</vt:lpstr>
      <vt:lpstr>Voorwaarden</vt:lpstr>
      <vt:lpstr>Wat moet je nu al regelen?</vt:lpstr>
      <vt:lpstr> Nog vragen?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DR2/DV1</dc:title>
  <dc:creator>Leslie Wal</dc:creator>
  <cp:lastModifiedBy>Leslie Wal</cp:lastModifiedBy>
  <cp:revision>49</cp:revision>
  <dcterms:modified xsi:type="dcterms:W3CDTF">2025-02-26T07:17:53Z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0x0101003FD4A0C7416F99448A6FBC2806CF6126</vt:lpwstr>
  </property>
  <property fmtid="{D5CDD505-2E9C-101B-9397-08002B2CF9AE}" pid="3" name="MediaServiceImageTags">
    <vt:lpwstr/>
  </property>
  <property fmtid="{D5CDD505-2E9C-101B-9397-08002B2CF9AE}" pid="4" name="MSIP_Label_44d050f3-850d-4310-850a-31ea13e04063_Enabled">
    <vt:lpwstr>true</vt:lpwstr>
  </property>
  <property fmtid="{D5CDD505-2E9C-101B-9397-08002B2CF9AE}" pid="5" name="MSIP_Label_44d050f3-850d-4310-850a-31ea13e04063_SetDate">
    <vt:lpwstr>2025-02-10T10:04:03Z</vt:lpwstr>
  </property>
  <property fmtid="{D5CDD505-2E9C-101B-9397-08002B2CF9AE}" pid="6" name="MSIP_Label_44d050f3-850d-4310-850a-31ea13e04063_Method">
    <vt:lpwstr>Standard</vt:lpwstr>
  </property>
  <property fmtid="{D5CDD505-2E9C-101B-9397-08002B2CF9AE}" pid="7" name="MSIP_Label_44d050f3-850d-4310-850a-31ea13e04063_Name">
    <vt:lpwstr>defa4170-0d19-0005-0004-bc88714345d2</vt:lpwstr>
  </property>
  <property fmtid="{D5CDD505-2E9C-101B-9397-08002B2CF9AE}" pid="8" name="MSIP_Label_44d050f3-850d-4310-850a-31ea13e04063_SiteId">
    <vt:lpwstr>6200b37c-a03e-4996-ab02-6f5b017bb20f</vt:lpwstr>
  </property>
  <property fmtid="{D5CDD505-2E9C-101B-9397-08002B2CF9AE}" pid="9" name="MSIP_Label_44d050f3-850d-4310-850a-31ea13e04063_ActionId">
    <vt:lpwstr>d70d78e8-1abb-4a7d-b722-20e84fa0dfcd</vt:lpwstr>
  </property>
  <property fmtid="{D5CDD505-2E9C-101B-9397-08002B2CF9AE}" pid="10" name="MSIP_Label_44d050f3-850d-4310-850a-31ea13e04063_ContentBits">
    <vt:lpwstr>0</vt:lpwstr>
  </property>
  <property fmtid="{D5CDD505-2E9C-101B-9397-08002B2CF9AE}" pid="11" name="MSIP_Label_44d050f3-850d-4310-850a-31ea13e04063_Tag">
    <vt:lpwstr>10, 3, 0, 2</vt:lpwstr>
  </property>
</Properties>
</file>